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58" r:id="rId4"/>
    <p:sldId id="279" r:id="rId5"/>
    <p:sldId id="289" r:id="rId6"/>
    <p:sldId id="274" r:id="rId7"/>
    <p:sldId id="275" r:id="rId8"/>
    <p:sldId id="276" r:id="rId9"/>
    <p:sldId id="277" r:id="rId10"/>
    <p:sldId id="278" r:id="rId11"/>
    <p:sldId id="290" r:id="rId12"/>
    <p:sldId id="280" r:id="rId13"/>
    <p:sldId id="281" r:id="rId14"/>
    <p:sldId id="291" r:id="rId15"/>
    <p:sldId id="292" r:id="rId16"/>
    <p:sldId id="283" r:id="rId17"/>
    <p:sldId id="284" r:id="rId18"/>
  </p:sldIdLst>
  <p:sldSz cx="18288000" cy="10287000"/>
  <p:notesSz cx="6858000" cy="9144000"/>
  <p:embeddedFontLst>
    <p:embeddedFont>
      <p:font typeface="Poppins Medium" panose="020B0604020202020204" charset="0"/>
      <p:regular r:id="rId20"/>
    </p:embeddedFont>
    <p:embeddedFont>
      <p:font typeface="NTPrint" panose="03000400000000000000" pitchFamily="66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3" d="100"/>
          <a:sy n="43" d="100"/>
        </p:scale>
        <p:origin x="7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6969-414A-426D-8D56-B6248430898F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51B28-1D67-43D6-8F55-C0949F1E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1C5451F-BB61-4A24-AE8A-5C82572238DE}"/>
              </a:ext>
            </a:extLst>
          </p:cNvPr>
          <p:cNvSpPr/>
          <p:nvPr userDrawn="1"/>
        </p:nvSpPr>
        <p:spPr bwMode="auto">
          <a:xfrm>
            <a:off x="914402" y="657225"/>
            <a:ext cx="16440150" cy="893683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25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397" y="718343"/>
            <a:ext cx="16440150" cy="1491459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94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10" Type="http://schemas.openxmlformats.org/officeDocument/2006/relationships/image" Target="../media/image5.sv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9200" y="999938"/>
            <a:ext cx="15451335" cy="3243001"/>
            <a:chOff x="0" y="0"/>
            <a:chExt cx="19488173" cy="4090272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23806" y="1352450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smtClean="0">
                <a:solidFill>
                  <a:srgbClr val="000000"/>
                </a:solidFill>
                <a:latin typeface="Poppins Medium"/>
              </a:rPr>
              <a:t>The Zones of Regulation</a:t>
            </a:r>
            <a:endParaRPr lang="en-US" sz="90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2737445"/>
            <a:ext cx="13868400" cy="73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4305437" y="8815545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/>
          <p:cNvGrpSpPr/>
          <p:nvPr/>
        </p:nvGrpSpPr>
        <p:grpSpPr>
          <a:xfrm>
            <a:off x="1418332" y="342900"/>
            <a:ext cx="15451335" cy="1600200"/>
            <a:chOff x="0" y="0"/>
            <a:chExt cx="19488173" cy="4090272"/>
          </a:xfrm>
        </p:grpSpPr>
        <p:sp>
          <p:nvSpPr>
            <p:cNvPr id="11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2" name="TextBox 5"/>
          <p:cNvSpPr txBox="1"/>
          <p:nvPr/>
        </p:nvSpPr>
        <p:spPr>
          <a:xfrm>
            <a:off x="1700948" y="597195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smtClean="0">
                <a:solidFill>
                  <a:srgbClr val="000000"/>
                </a:solidFill>
                <a:latin typeface="Poppins Medium"/>
              </a:rPr>
              <a:t>What is self-regulation?</a:t>
            </a:r>
            <a:endParaRPr lang="en-US" sz="90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118111"/>
            <a:ext cx="140209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TPrint" panose="03000400000000000000" pitchFamily="66" charset="0"/>
              </a:rPr>
              <a:t>The </a:t>
            </a:r>
            <a:r>
              <a:rPr lang="en-US" sz="4800" dirty="0" smtClean="0">
                <a:latin typeface="NTPrint" panose="03000400000000000000" pitchFamily="66" charset="0"/>
              </a:rPr>
              <a:t>skill </a:t>
            </a:r>
            <a:r>
              <a:rPr lang="en-US" sz="4800" dirty="0">
                <a:latin typeface="NTPrint" panose="03000400000000000000" pitchFamily="66" charset="0"/>
              </a:rPr>
              <a:t>to </a:t>
            </a:r>
            <a:r>
              <a:rPr lang="en-US" sz="4800" dirty="0" err="1" smtClean="0">
                <a:latin typeface="NTPrint" panose="03000400000000000000" pitchFamily="66" charset="0"/>
              </a:rPr>
              <a:t>acess</a:t>
            </a:r>
            <a:r>
              <a:rPr lang="en-US" sz="4800" dirty="0" smtClean="0">
                <a:latin typeface="NTPrint" panose="03000400000000000000" pitchFamily="66" charset="0"/>
              </a:rPr>
              <a:t>, change and direct </a:t>
            </a:r>
            <a:r>
              <a:rPr lang="en-US" sz="4800" dirty="0">
                <a:latin typeface="NTPrint" panose="03000400000000000000" pitchFamily="66" charset="0"/>
              </a:rPr>
              <a:t>how emotions are </a:t>
            </a:r>
            <a:r>
              <a:rPr lang="en-US" sz="4800" dirty="0" smtClean="0">
                <a:latin typeface="NTPrint" panose="03000400000000000000" pitchFamily="66" charset="0"/>
              </a:rPr>
              <a:t>revealed </a:t>
            </a:r>
            <a:r>
              <a:rPr lang="en-US" sz="4800" dirty="0" err="1" smtClean="0">
                <a:latin typeface="NTPrint" panose="03000400000000000000" pitchFamily="66" charset="0"/>
              </a:rPr>
              <a:t>behaviourally</a:t>
            </a:r>
            <a:r>
              <a:rPr lang="en-US" sz="4800" dirty="0" smtClean="0">
                <a:latin typeface="NTPrint" panose="03000400000000000000" pitchFamily="66" charset="0"/>
              </a:rPr>
              <a:t> </a:t>
            </a:r>
            <a:r>
              <a:rPr lang="en-US" sz="4800" dirty="0">
                <a:latin typeface="NTPrint" panose="03000400000000000000" pitchFamily="66" charset="0"/>
              </a:rPr>
              <a:t>in socially adaptive </a:t>
            </a:r>
            <a:r>
              <a:rPr lang="en-US" sz="4800" dirty="0" smtClean="0">
                <a:latin typeface="NTPrint" panose="03000400000000000000" pitchFamily="66" charset="0"/>
              </a:rPr>
              <a:t>ways.</a:t>
            </a:r>
            <a:endParaRPr lang="en-US" sz="4800" dirty="0">
              <a:latin typeface="NTPrint" panose="03000400000000000000" pitchFamily="66" charset="0"/>
            </a:endParaRPr>
          </a:p>
          <a:p>
            <a:r>
              <a:rPr lang="en-GB" sz="4800" dirty="0" smtClean="0">
                <a:latin typeface="NTPrint" panose="03000400000000000000" pitchFamily="66" charset="0"/>
              </a:rPr>
              <a:t>Encompasses:</a:t>
            </a:r>
          </a:p>
          <a:p>
            <a:r>
              <a:rPr lang="en-GB" sz="4800" dirty="0" smtClean="0">
                <a:latin typeface="NTPrint" panose="03000400000000000000" pitchFamily="66" charset="0"/>
              </a:rPr>
              <a:t>• </a:t>
            </a:r>
            <a:r>
              <a:rPr lang="en-GB" sz="4800" dirty="0">
                <a:latin typeface="NTPrint" panose="03000400000000000000" pitchFamily="66" charset="0"/>
              </a:rPr>
              <a:t>Self-control</a:t>
            </a:r>
          </a:p>
          <a:p>
            <a:r>
              <a:rPr lang="en-GB" sz="4800" dirty="0">
                <a:latin typeface="NTPrint" panose="03000400000000000000" pitchFamily="66" charset="0"/>
              </a:rPr>
              <a:t>• Resilience</a:t>
            </a:r>
          </a:p>
          <a:p>
            <a:r>
              <a:rPr lang="en-GB" sz="4800" dirty="0">
                <a:latin typeface="NTPrint" panose="03000400000000000000" pitchFamily="66" charset="0"/>
              </a:rPr>
              <a:t>• Self-management</a:t>
            </a:r>
          </a:p>
          <a:p>
            <a:r>
              <a:rPr lang="en-GB" sz="4800" dirty="0">
                <a:latin typeface="NTPrint" panose="03000400000000000000" pitchFamily="66" charset="0"/>
              </a:rPr>
              <a:t>• Anger management</a:t>
            </a:r>
          </a:p>
          <a:p>
            <a:r>
              <a:rPr lang="en-GB" sz="4800" dirty="0">
                <a:latin typeface="NTPrint" panose="03000400000000000000" pitchFamily="66" charset="0"/>
              </a:rPr>
              <a:t>• Impulse control</a:t>
            </a:r>
          </a:p>
          <a:p>
            <a:r>
              <a:rPr lang="en-GB" sz="4800" dirty="0">
                <a:latin typeface="NTPrint" panose="03000400000000000000" pitchFamily="66" charset="0"/>
              </a:rPr>
              <a:t>• Sensory </a:t>
            </a:r>
            <a:r>
              <a:rPr lang="en-GB" sz="4800" dirty="0" smtClean="0">
                <a:latin typeface="NTPrint" panose="03000400000000000000" pitchFamily="66" charset="0"/>
              </a:rPr>
              <a:t>regulation</a:t>
            </a:r>
          </a:p>
        </p:txBody>
      </p:sp>
    </p:spTree>
    <p:extLst>
      <p:ext uri="{BB962C8B-B14F-4D97-AF65-F5344CB8AC3E}">
        <p14:creationId xmlns:p14="http://schemas.microsoft.com/office/powerpoint/2010/main" val="14872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4305437" y="8815545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/>
          <p:cNvGrpSpPr/>
          <p:nvPr/>
        </p:nvGrpSpPr>
        <p:grpSpPr>
          <a:xfrm>
            <a:off x="1452331" y="364175"/>
            <a:ext cx="15451335" cy="1600200"/>
            <a:chOff x="0" y="0"/>
            <a:chExt cx="19488173" cy="4090272"/>
          </a:xfrm>
        </p:grpSpPr>
        <p:sp>
          <p:nvSpPr>
            <p:cNvPr id="11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2" name="TextBox 5"/>
          <p:cNvSpPr txBox="1"/>
          <p:nvPr/>
        </p:nvSpPr>
        <p:spPr>
          <a:xfrm>
            <a:off x="1452331" y="483637"/>
            <a:ext cx="16002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6600" dirty="0" smtClean="0">
                <a:solidFill>
                  <a:srgbClr val="000000"/>
                </a:solidFill>
                <a:latin typeface="Poppins Medium"/>
              </a:rPr>
              <a:t>Why is it important to self-regulate?</a:t>
            </a:r>
            <a:endParaRPr lang="en-US" sz="66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2050495"/>
            <a:ext cx="140209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A person who can self regulate is able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remain </a:t>
            </a:r>
            <a:r>
              <a:rPr lang="en-US" sz="4000" dirty="0">
                <a:solidFill>
                  <a:srgbClr val="000000"/>
                </a:solidFill>
                <a:latin typeface="NTPrint" panose="03000400000000000000" pitchFamily="66" charset="0"/>
              </a:rPr>
              <a:t>CALM AND ORANISED in a stressful situation.</a:t>
            </a:r>
          </a:p>
          <a:p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(Executive </a:t>
            </a:r>
            <a:r>
              <a:rPr lang="en-GB" sz="4000" i="1" dirty="0">
                <a:solidFill>
                  <a:srgbClr val="000000"/>
                </a:solidFill>
                <a:latin typeface="NTPrint" panose="03000400000000000000" pitchFamily="66" charset="0"/>
              </a:rPr>
              <a:t>Functions</a:t>
            </a:r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i="1" dirty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cheer </a:t>
            </a:r>
            <a:r>
              <a:rPr lang="en-US" sz="4000" dirty="0">
                <a:solidFill>
                  <a:srgbClr val="000000"/>
                </a:solidFill>
                <a:latin typeface="NTPrint" panose="03000400000000000000" pitchFamily="66" charset="0"/>
              </a:rPr>
              <a:t>themselves up after a disappointment. </a:t>
            </a:r>
            <a:endParaRPr lang="en-US" sz="4000" dirty="0" smtClean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r>
              <a:rPr lang="en-US" sz="4000" i="1" dirty="0">
                <a:solidFill>
                  <a:srgbClr val="000000"/>
                </a:solidFill>
                <a:latin typeface="NTPrint" panose="03000400000000000000" pitchFamily="66" charset="0"/>
              </a:rPr>
              <a:t>(</a:t>
            </a:r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Emotional </a:t>
            </a:r>
            <a:r>
              <a:rPr lang="en-GB" sz="4000" i="1" dirty="0">
                <a:solidFill>
                  <a:srgbClr val="000000"/>
                </a:solidFill>
                <a:latin typeface="NTPrint" panose="03000400000000000000" pitchFamily="66" charset="0"/>
              </a:rPr>
              <a:t>Regulation</a:t>
            </a:r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knows </a:t>
            </a:r>
            <a:r>
              <a:rPr lang="en-US" sz="4000" dirty="0">
                <a:solidFill>
                  <a:srgbClr val="000000"/>
                </a:solidFill>
                <a:latin typeface="NTPrint" panose="03000400000000000000" pitchFamily="66" charset="0"/>
              </a:rPr>
              <a:t>when they are experiencing sensory overload and can make adjustments. </a:t>
            </a:r>
          </a:p>
          <a:p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(</a:t>
            </a:r>
            <a:r>
              <a:rPr lang="en-GB" sz="4000" i="1" dirty="0">
                <a:solidFill>
                  <a:srgbClr val="000000"/>
                </a:solidFill>
                <a:latin typeface="NTPrint" panose="03000400000000000000" pitchFamily="66" charset="0"/>
              </a:rPr>
              <a:t>Sensory processing</a:t>
            </a:r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)</a:t>
            </a:r>
            <a:endParaRPr lang="en-GB" sz="4000" dirty="0" smtClean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Understands </a:t>
            </a:r>
            <a:r>
              <a:rPr lang="en-US" sz="4000" dirty="0">
                <a:solidFill>
                  <a:srgbClr val="000000"/>
                </a:solidFill>
                <a:latin typeface="NTPrint" panose="03000400000000000000" pitchFamily="66" charset="0"/>
              </a:rPr>
              <a:t>when it is appropriate to cheer and shout and when to be quiet.</a:t>
            </a:r>
          </a:p>
          <a:p>
            <a:r>
              <a:rPr lang="en-GB" sz="4000" i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(</a:t>
            </a:r>
            <a:r>
              <a:rPr lang="en-GB" sz="4000" i="1" dirty="0">
                <a:solidFill>
                  <a:srgbClr val="000000"/>
                </a:solidFill>
                <a:latin typeface="NTPrint" panose="03000400000000000000" pitchFamily="66" charset="0"/>
              </a:rPr>
              <a:t>Social cognition)</a:t>
            </a:r>
            <a:endParaRPr lang="en-GB" sz="4000" dirty="0" smtClean="0">
              <a:latin typeface="NTPrint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Folded Corner 1"/>
          <p:cNvSpPr/>
          <p:nvPr/>
        </p:nvSpPr>
        <p:spPr>
          <a:xfrm>
            <a:off x="4811476" y="1409700"/>
            <a:ext cx="8991600" cy="7620000"/>
          </a:xfrm>
          <a:prstGeom prst="foldedCorner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17640" y="2230989"/>
            <a:ext cx="6781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TPrint" panose="03000400000000000000" pitchFamily="66" charset="0"/>
              </a:rPr>
              <a:t>The </a:t>
            </a:r>
            <a:r>
              <a:rPr lang="en-US" sz="5400" b="1" dirty="0" smtClean="0">
                <a:latin typeface="NTPrint" panose="03000400000000000000" pitchFamily="66" charset="0"/>
              </a:rPr>
              <a:t>Zones of Regulation </a:t>
            </a:r>
            <a:r>
              <a:rPr lang="en-US" sz="5400" dirty="0" smtClean="0">
                <a:latin typeface="NTPrint" panose="03000400000000000000" pitchFamily="66" charset="0"/>
              </a:rPr>
              <a:t>aims to teach children </a:t>
            </a:r>
            <a:r>
              <a:rPr lang="en-US" sz="5400" b="1" dirty="0" smtClean="0">
                <a:latin typeface="NTPrint" panose="03000400000000000000" pitchFamily="66" charset="0"/>
              </a:rPr>
              <a:t>strategies</a:t>
            </a:r>
            <a:r>
              <a:rPr lang="en-US" sz="5400" dirty="0" smtClean="0">
                <a:latin typeface="NTPrint" panose="03000400000000000000" pitchFamily="66" charset="0"/>
              </a:rPr>
              <a:t> to help them cope with these feelings so they can get back to feeling calm and ready to learn. These coping </a:t>
            </a:r>
            <a:r>
              <a:rPr lang="en-GB" sz="5400" dirty="0" smtClean="0">
                <a:latin typeface="NTPrint" panose="03000400000000000000" pitchFamily="66" charset="0"/>
              </a:rPr>
              <a:t>strategies are called ‘self-regulation’.</a:t>
            </a:r>
            <a:endParaRPr lang="en-GB" sz="8800" dirty="0" smtClean="0">
              <a:latin typeface="NTPrint" panose="03000400000000000000" pitchFamily="66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7BF78-054D-4973-B26B-5D66512EF2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70"/>
          <a:stretch/>
        </p:blipFill>
        <p:spPr>
          <a:xfrm>
            <a:off x="14097000" y="7810500"/>
            <a:ext cx="1522111" cy="1543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057">
            <a:off x="2481938" y="7817846"/>
            <a:ext cx="1905000" cy="1955576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BA949068-FCD6-4CF2-8485-7C6F321866E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89" r="3022" b="5211"/>
          <a:stretch/>
        </p:blipFill>
        <p:spPr>
          <a:xfrm>
            <a:off x="2832470" y="482551"/>
            <a:ext cx="1742975" cy="1933229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461CF503-92C1-4CCE-B035-01C4856123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56978" y="451946"/>
            <a:ext cx="1802153" cy="18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3"/>
          <p:cNvGrpSpPr/>
          <p:nvPr/>
        </p:nvGrpSpPr>
        <p:grpSpPr>
          <a:xfrm>
            <a:off x="1219200" y="1137245"/>
            <a:ext cx="15451335" cy="1600200"/>
            <a:chOff x="0" y="0"/>
            <a:chExt cx="19488173" cy="4090272"/>
          </a:xfrm>
        </p:grpSpPr>
        <p:sp>
          <p:nvSpPr>
            <p:cNvPr id="7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0" name="TextBox 5"/>
          <p:cNvSpPr txBox="1"/>
          <p:nvPr/>
        </p:nvSpPr>
        <p:spPr>
          <a:xfrm>
            <a:off x="1219200" y="1353440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smtClean="0">
                <a:solidFill>
                  <a:srgbClr val="000000"/>
                </a:solidFill>
                <a:latin typeface="Poppins Medium"/>
              </a:rPr>
              <a:t>What you can do at home</a:t>
            </a:r>
            <a:endParaRPr lang="en-US" sz="90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956223"/>
            <a:ext cx="14554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TPrint" panose="03000400000000000000" pitchFamily="66" charset="0"/>
              </a:rPr>
              <a:t>We would really like for children to be able to continue to practice using their </a:t>
            </a:r>
            <a:r>
              <a:rPr lang="en-US" sz="4000" b="1" dirty="0" smtClean="0">
                <a:latin typeface="NTPrint" panose="03000400000000000000" pitchFamily="66" charset="0"/>
              </a:rPr>
              <a:t>Zones of </a:t>
            </a:r>
            <a:r>
              <a:rPr lang="en-US" sz="4000" b="1" dirty="0">
                <a:latin typeface="NTPrint" panose="03000400000000000000" pitchFamily="66" charset="0"/>
              </a:rPr>
              <a:t>Regulation to manage their feelings at home</a:t>
            </a:r>
            <a:r>
              <a:rPr lang="en-US" sz="4000" b="1" dirty="0" smtClean="0">
                <a:latin typeface="NTPrint" panose="03000400000000000000" pitchFamily="66" charset="0"/>
              </a:rPr>
              <a:t>.</a:t>
            </a:r>
          </a:p>
          <a:p>
            <a:endParaRPr lang="en-US" sz="4000" b="1" dirty="0">
              <a:latin typeface="NTPrint" panose="03000400000000000000" pitchFamily="66" charset="0"/>
            </a:endParaRPr>
          </a:p>
          <a:p>
            <a:r>
              <a:rPr lang="en-US" sz="4000" dirty="0">
                <a:latin typeface="NTPrint" panose="03000400000000000000" pitchFamily="66" charset="0"/>
              </a:rPr>
              <a:t>• Encourage everyone at home to check which Zones they are in across the day </a:t>
            </a:r>
            <a:r>
              <a:rPr lang="en-US" sz="4000" dirty="0" smtClean="0">
                <a:latin typeface="NTPrint" panose="03000400000000000000" pitchFamily="66" charset="0"/>
              </a:rPr>
              <a:t>– </a:t>
            </a:r>
            <a:r>
              <a:rPr lang="en-GB" sz="4000" dirty="0" smtClean="0">
                <a:latin typeface="NTPrint" panose="03000400000000000000" pitchFamily="66" charset="0"/>
              </a:rPr>
              <a:t>grown-ups </a:t>
            </a:r>
            <a:r>
              <a:rPr lang="en-GB" sz="4000" dirty="0">
                <a:latin typeface="NTPrint" panose="03000400000000000000" pitchFamily="66" charset="0"/>
              </a:rPr>
              <a:t>included!</a:t>
            </a:r>
          </a:p>
          <a:p>
            <a:r>
              <a:rPr lang="en-US" sz="4000" dirty="0">
                <a:latin typeface="NTPrint" panose="03000400000000000000" pitchFamily="66" charset="0"/>
              </a:rPr>
              <a:t>• Use the language of Zones to check in with your child ‘I can see you’re in the </a:t>
            </a:r>
            <a:r>
              <a:rPr lang="en-US" sz="4000" dirty="0" smtClean="0">
                <a:latin typeface="NTPrint" panose="03000400000000000000" pitchFamily="66" charset="0"/>
              </a:rPr>
              <a:t>green zone </a:t>
            </a:r>
            <a:r>
              <a:rPr lang="en-US" sz="4000" dirty="0">
                <a:latin typeface="NTPrint" panose="03000400000000000000" pitchFamily="66" charset="0"/>
              </a:rPr>
              <a:t>because you are calm and eating really nicely at the table’. Or when they </a:t>
            </a:r>
            <a:r>
              <a:rPr lang="en-US" sz="4000" dirty="0" smtClean="0">
                <a:latin typeface="NTPrint" panose="03000400000000000000" pitchFamily="66" charset="0"/>
              </a:rPr>
              <a:t>are getting </a:t>
            </a:r>
            <a:r>
              <a:rPr lang="en-US" sz="4000" dirty="0">
                <a:latin typeface="NTPrint" panose="03000400000000000000" pitchFamily="66" charset="0"/>
              </a:rPr>
              <a:t>overexcited/ upset ‘I can see you’re in the </a:t>
            </a:r>
            <a:r>
              <a:rPr lang="en-US" sz="4000" dirty="0" smtClean="0">
                <a:latin typeface="NTPrint" panose="03000400000000000000" pitchFamily="66" charset="0"/>
              </a:rPr>
              <a:t>yellow zone</a:t>
            </a:r>
            <a:r>
              <a:rPr lang="en-US" sz="4000" dirty="0">
                <a:latin typeface="NTPrint" panose="03000400000000000000" pitchFamily="66" charset="0"/>
              </a:rPr>
              <a:t>, let’s use a </a:t>
            </a:r>
            <a:r>
              <a:rPr lang="en-US" sz="4000" dirty="0" smtClean="0">
                <a:latin typeface="NTPrint" panose="03000400000000000000" pitchFamily="66" charset="0"/>
              </a:rPr>
              <a:t>strategy’</a:t>
            </a:r>
          </a:p>
          <a:p>
            <a:r>
              <a:rPr lang="en-US" sz="4000" dirty="0" smtClean="0">
                <a:latin typeface="NTPrint" panose="03000400000000000000" pitchFamily="66" charset="0"/>
              </a:rPr>
              <a:t>• </a:t>
            </a:r>
            <a:r>
              <a:rPr lang="en-US" sz="4000" dirty="0">
                <a:latin typeface="NTPrint" panose="03000400000000000000" pitchFamily="66" charset="0"/>
              </a:rPr>
              <a:t>Make a family toolbox full of strategies to move between the zones to use at </a:t>
            </a:r>
            <a:r>
              <a:rPr lang="en-US" sz="4000" dirty="0" smtClean="0">
                <a:latin typeface="NTPrint" panose="03000400000000000000" pitchFamily="66" charset="0"/>
              </a:rPr>
              <a:t>home and </a:t>
            </a:r>
            <a:r>
              <a:rPr lang="en-US" sz="4000" dirty="0">
                <a:latin typeface="NTPrint" panose="03000400000000000000" pitchFamily="66" charset="0"/>
              </a:rPr>
              <a:t>pop it on the fridge to remind you all to use your tools</a:t>
            </a:r>
          </a:p>
          <a:p>
            <a:endParaRPr lang="en-GB" sz="3200" dirty="0">
              <a:latin typeface="NTPrint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3"/>
          <p:cNvGrpSpPr/>
          <p:nvPr/>
        </p:nvGrpSpPr>
        <p:grpSpPr>
          <a:xfrm>
            <a:off x="639847" y="1138235"/>
            <a:ext cx="15451335" cy="1600200"/>
            <a:chOff x="0" y="0"/>
            <a:chExt cx="19488173" cy="4090272"/>
          </a:xfrm>
        </p:grpSpPr>
        <p:sp>
          <p:nvSpPr>
            <p:cNvPr id="7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0" name="TextBox 5"/>
          <p:cNvSpPr txBox="1"/>
          <p:nvPr/>
        </p:nvSpPr>
        <p:spPr>
          <a:xfrm>
            <a:off x="1219200" y="1353440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smtClean="0">
                <a:solidFill>
                  <a:srgbClr val="000000"/>
                </a:solidFill>
                <a:latin typeface="Poppins Medium"/>
              </a:rPr>
              <a:t>Tools you can use</a:t>
            </a:r>
            <a:endParaRPr lang="en-US" sz="90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3314700"/>
            <a:ext cx="1562773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NTPrint" panose="03000400000000000000" pitchFamily="66" charset="0"/>
              </a:rPr>
              <a:t>Designated calm area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NTPrint" panose="03000400000000000000" pitchFamily="66" charset="0"/>
              </a:rPr>
              <a:t>Weighted </a:t>
            </a:r>
            <a:r>
              <a:rPr lang="en-US" sz="4400" dirty="0">
                <a:latin typeface="NTPrint" panose="03000400000000000000" pitchFamily="66" charset="0"/>
              </a:rPr>
              <a:t>blanket or soft blanket </a:t>
            </a:r>
            <a:endParaRPr lang="en-US" sz="4400" dirty="0"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NTPrint" panose="03000400000000000000" pitchFamily="66" charset="0"/>
              </a:rPr>
              <a:t>P</a:t>
            </a:r>
            <a:r>
              <a:rPr lang="en-US" sz="4400" dirty="0" smtClean="0">
                <a:latin typeface="NTPrint" panose="03000400000000000000" pitchFamily="66" charset="0"/>
              </a:rPr>
              <a:t>laydough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NTPrint" panose="03000400000000000000" pitchFamily="66" charset="0"/>
              </a:rPr>
              <a:t>Stress </a:t>
            </a:r>
            <a:r>
              <a:rPr lang="en-US" sz="4400" dirty="0">
                <a:latin typeface="NTPrint" panose="03000400000000000000" pitchFamily="66" charset="0"/>
              </a:rPr>
              <a:t>ball </a:t>
            </a:r>
            <a:endParaRPr lang="en-US" sz="4400" dirty="0"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TPrint" panose="03000400000000000000" pitchFamily="66" charset="0"/>
              </a:rPr>
              <a:t>F</a:t>
            </a:r>
            <a:r>
              <a:rPr lang="en-US" sz="4400" dirty="0" err="1" smtClean="0">
                <a:latin typeface="NTPrint" panose="03000400000000000000" pitchFamily="66" charset="0"/>
              </a:rPr>
              <a:t>avourite</a:t>
            </a:r>
            <a:r>
              <a:rPr lang="en-US" sz="4400" dirty="0" smtClean="0">
                <a:latin typeface="NTPrint" panose="03000400000000000000" pitchFamily="66" charset="0"/>
              </a:rPr>
              <a:t> </a:t>
            </a:r>
            <a:r>
              <a:rPr lang="en-US" sz="4400" dirty="0">
                <a:latin typeface="NTPrint" panose="03000400000000000000" pitchFamily="66" charset="0"/>
              </a:rPr>
              <a:t>book or a book about </a:t>
            </a:r>
            <a:r>
              <a:rPr lang="en-US" sz="4400" dirty="0" smtClean="0">
                <a:latin typeface="NTPrint" panose="03000400000000000000" pitchFamily="66" charset="0"/>
              </a:rPr>
              <a:t>feelings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TPrint" panose="03000400000000000000" pitchFamily="66" charset="0"/>
              </a:rPr>
              <a:t>C</a:t>
            </a:r>
            <a:r>
              <a:rPr lang="en-US" sz="4400" dirty="0" err="1" smtClean="0">
                <a:latin typeface="NTPrint" panose="03000400000000000000" pitchFamily="66" charset="0"/>
              </a:rPr>
              <a:t>olouring</a:t>
            </a:r>
            <a:r>
              <a:rPr lang="en-US" sz="4400" dirty="0" smtClean="0">
                <a:latin typeface="NTPrint" panose="03000400000000000000" pitchFamily="66" charset="0"/>
              </a:rPr>
              <a:t> </a:t>
            </a:r>
            <a:r>
              <a:rPr lang="en-US" sz="4400" dirty="0">
                <a:latin typeface="NTPrint" panose="03000400000000000000" pitchFamily="66" charset="0"/>
              </a:rPr>
              <a:t>book </a:t>
            </a:r>
            <a:r>
              <a:rPr lang="en-US" sz="4400" dirty="0" smtClean="0">
                <a:latin typeface="NTPrint" panose="03000400000000000000" pitchFamily="66" charset="0"/>
              </a:rPr>
              <a:t>or paper and </a:t>
            </a:r>
            <a:r>
              <a:rPr lang="en-US" sz="4400" dirty="0" err="1" smtClean="0">
                <a:latin typeface="NTPrint" panose="03000400000000000000" pitchFamily="66" charset="0"/>
              </a:rPr>
              <a:t>coloured</a:t>
            </a:r>
            <a:r>
              <a:rPr lang="en-US" sz="4400" dirty="0" smtClean="0">
                <a:latin typeface="NTPrint" panose="03000400000000000000" pitchFamily="66" charset="0"/>
              </a:rPr>
              <a:t> pencils </a:t>
            </a:r>
          </a:p>
          <a:p>
            <a:endParaRPr lang="en-US" sz="4400" dirty="0"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NTPrint" panose="03000400000000000000" pitchFamily="66" charset="0"/>
              </a:rPr>
              <a:t>Come up with ideas together that can be used at home</a:t>
            </a:r>
            <a:endParaRPr lang="en-US" sz="6000" b="1" dirty="0">
              <a:latin typeface="NTPrint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3"/>
          <p:cNvGrpSpPr/>
          <p:nvPr/>
        </p:nvGrpSpPr>
        <p:grpSpPr>
          <a:xfrm>
            <a:off x="1219200" y="1137245"/>
            <a:ext cx="15451335" cy="1600200"/>
            <a:chOff x="0" y="0"/>
            <a:chExt cx="19488173" cy="4090272"/>
          </a:xfrm>
        </p:grpSpPr>
        <p:sp>
          <p:nvSpPr>
            <p:cNvPr id="7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0" name="TextBox 5"/>
          <p:cNvSpPr txBox="1"/>
          <p:nvPr/>
        </p:nvSpPr>
        <p:spPr>
          <a:xfrm>
            <a:off x="1219200" y="1353440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Tools we use in school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3238500"/>
            <a:ext cx="1325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NTPrint" panose="03000400000000000000" pitchFamily="66" charset="0"/>
              </a:rPr>
              <a:t>In school each class has its own </a:t>
            </a:r>
            <a:r>
              <a:rPr lang="en-GB" sz="5400" b="1" i="1" dirty="0" smtClean="0">
                <a:latin typeface="NTPrint" panose="03000400000000000000" pitchFamily="66" charset="0"/>
              </a:rPr>
              <a:t>check in area </a:t>
            </a:r>
            <a:r>
              <a:rPr lang="en-GB" sz="5400" dirty="0" smtClean="0">
                <a:latin typeface="NTPrint" panose="03000400000000000000" pitchFamily="66" charset="0"/>
              </a:rPr>
              <a:t>where pupils can check in throughout the day, </a:t>
            </a:r>
            <a:r>
              <a:rPr lang="en-GB" sz="5400" b="1" i="1" dirty="0" smtClean="0">
                <a:latin typeface="NTPrint" panose="03000400000000000000" pitchFamily="66" charset="0"/>
              </a:rPr>
              <a:t>calm kits </a:t>
            </a:r>
            <a:r>
              <a:rPr lang="en-GB" sz="5400" dirty="0" smtClean="0">
                <a:latin typeface="NTPrint" panose="03000400000000000000" pitchFamily="66" charset="0"/>
              </a:rPr>
              <a:t>that have different strategies that can be used depending on what zone pupils are in and </a:t>
            </a:r>
            <a:r>
              <a:rPr lang="en-GB" sz="5400" b="1" i="1" dirty="0" smtClean="0">
                <a:latin typeface="NTPrint" panose="03000400000000000000" pitchFamily="66" charset="0"/>
              </a:rPr>
              <a:t>calm corners </a:t>
            </a:r>
            <a:r>
              <a:rPr lang="en-GB" sz="5400" dirty="0" smtClean="0">
                <a:latin typeface="NTPrint" panose="03000400000000000000" pitchFamily="66" charset="0"/>
              </a:rPr>
              <a:t>that pupils can use when needed.</a:t>
            </a:r>
          </a:p>
          <a:p>
            <a:endParaRPr lang="en-GB" sz="5400" dirty="0">
              <a:latin typeface="NTPrint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4572000" y="2279793"/>
            <a:ext cx="9448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b="1" dirty="0">
                <a:latin typeface="NTPrint" panose="03000400000000000000" pitchFamily="66" charset="0"/>
              </a:rPr>
              <a:t>Activate</a:t>
            </a:r>
            <a:r>
              <a:rPr lang="en-GB" sz="4400" dirty="0">
                <a:latin typeface="NTPrint" panose="03000400000000000000" pitchFamily="66" charset="0"/>
              </a:rPr>
              <a:t> (tired, passive, disengaged)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NTPrint" panose="03000400000000000000" pitchFamily="66" charset="0"/>
              </a:rPr>
              <a:t>Fidget </a:t>
            </a:r>
            <a:r>
              <a:rPr lang="en-GB" sz="4400" dirty="0" smtClean="0">
                <a:latin typeface="NTPrint" panose="03000400000000000000" pitchFamily="66" charset="0"/>
              </a:rPr>
              <a:t>Tracks, Movement Cards, Yoga </a:t>
            </a:r>
            <a:r>
              <a:rPr lang="en-GB" sz="4400" dirty="0">
                <a:latin typeface="NTPrint" panose="03000400000000000000" pitchFamily="66" charset="0"/>
              </a:rPr>
              <a:t>Movements </a:t>
            </a:r>
            <a:endParaRPr lang="en-GB" sz="4400" dirty="0" smtClean="0">
              <a:latin typeface="NTPrint" panose="03000400000000000000" pitchFamily="66" charset="0"/>
            </a:endParaRPr>
          </a:p>
          <a:p>
            <a:pPr lvl="0"/>
            <a:r>
              <a:rPr lang="en-GB" sz="4400" dirty="0">
                <a:latin typeface="NTPrint" panose="03000400000000000000" pitchFamily="66" charset="0"/>
              </a:rPr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b="1" dirty="0">
                <a:latin typeface="NTPrint" panose="03000400000000000000" pitchFamily="66" charset="0"/>
              </a:rPr>
              <a:t>Refocus</a:t>
            </a:r>
            <a:r>
              <a:rPr lang="en-GB" sz="4400" dirty="0">
                <a:latin typeface="NTPrint" panose="03000400000000000000" pitchFamily="66" charset="0"/>
              </a:rPr>
              <a:t> (can be given when working with sensory input - busy hands support focused minds)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NTPrint" panose="03000400000000000000" pitchFamily="66" charset="0"/>
              </a:rPr>
              <a:t>Squishy </a:t>
            </a:r>
            <a:r>
              <a:rPr lang="en-GB" sz="4400" dirty="0" smtClean="0">
                <a:latin typeface="NTPrint" panose="03000400000000000000" pitchFamily="66" charset="0"/>
              </a:rPr>
              <a:t>things, Blue tac, Marble mover</a:t>
            </a:r>
            <a:endParaRPr lang="en-GB" sz="4400" dirty="0">
              <a:latin typeface="NTPrint" panose="03000400000000000000" pitchFamily="66" charset="0"/>
            </a:endParaRPr>
          </a:p>
          <a:p>
            <a:r>
              <a:rPr lang="en-GB" sz="4400" dirty="0">
                <a:latin typeface="NTPrint" panose="03000400000000000000" pitchFamily="66" charset="0"/>
              </a:rPr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b="1" dirty="0">
                <a:latin typeface="NTPrint" panose="03000400000000000000" pitchFamily="66" charset="0"/>
              </a:rPr>
              <a:t>Calm</a:t>
            </a:r>
            <a:r>
              <a:rPr lang="en-GB" sz="4400" dirty="0">
                <a:latin typeface="NTPrint" panose="03000400000000000000" pitchFamily="66" charset="0"/>
              </a:rPr>
              <a:t> (feeling angry, high emotion)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400" dirty="0" smtClean="0">
                <a:latin typeface="NTPrint" panose="03000400000000000000" pitchFamily="66" charset="0"/>
              </a:rPr>
              <a:t>Colouring/Doodles, Breathing techniques</a:t>
            </a:r>
            <a:endParaRPr lang="en-GB" sz="2000" dirty="0"/>
          </a:p>
        </p:txBody>
      </p:sp>
      <p:grpSp>
        <p:nvGrpSpPr>
          <p:cNvPr id="10" name="Group 3"/>
          <p:cNvGrpSpPr/>
          <p:nvPr/>
        </p:nvGrpSpPr>
        <p:grpSpPr>
          <a:xfrm>
            <a:off x="1265680" y="467170"/>
            <a:ext cx="15451335" cy="1600200"/>
            <a:chOff x="0" y="0"/>
            <a:chExt cx="19488173" cy="4090272"/>
          </a:xfrm>
        </p:grpSpPr>
        <p:sp>
          <p:nvSpPr>
            <p:cNvPr id="11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2" name="TextBox 5"/>
          <p:cNvSpPr txBox="1"/>
          <p:nvPr/>
        </p:nvSpPr>
        <p:spPr>
          <a:xfrm>
            <a:off x="1676400" y="665143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Tools we use in school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2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3"/>
          <p:cNvGrpSpPr/>
          <p:nvPr/>
        </p:nvGrpSpPr>
        <p:grpSpPr>
          <a:xfrm>
            <a:off x="1219200" y="1137245"/>
            <a:ext cx="15451335" cy="1600200"/>
            <a:chOff x="0" y="0"/>
            <a:chExt cx="19488173" cy="4090272"/>
          </a:xfrm>
        </p:grpSpPr>
        <p:sp>
          <p:nvSpPr>
            <p:cNvPr id="10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1" name="TextBox 5"/>
          <p:cNvSpPr txBox="1"/>
          <p:nvPr/>
        </p:nvSpPr>
        <p:spPr>
          <a:xfrm>
            <a:off x="2006471" y="1353440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Thank you </a:t>
            </a:r>
            <a:r>
              <a:rPr kumimoji="0" lang="en-US" sz="9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fo</a:t>
            </a:r>
            <a:r>
              <a:rPr lang="en-US" sz="9000" dirty="0" smtClean="0">
                <a:solidFill>
                  <a:srgbClr val="000000"/>
                </a:solidFill>
                <a:latin typeface="Poppins Medium"/>
              </a:rPr>
              <a:t>r coming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4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0541" y="1028701"/>
            <a:ext cx="15451335" cy="1600200"/>
            <a:chOff x="0" y="0"/>
            <a:chExt cx="19488173" cy="4090272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23806" y="1352450"/>
            <a:ext cx="1547533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smtClean="0">
                <a:solidFill>
                  <a:srgbClr val="000000"/>
                </a:solidFill>
                <a:latin typeface="Poppins Medium"/>
              </a:rPr>
              <a:t>Session aims:</a:t>
            </a:r>
            <a:endParaRPr lang="en-US" sz="90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47835" y="3850884"/>
            <a:ext cx="16992330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23128" lvl="1" indent="-1143000">
              <a:lnSpc>
                <a:spcPts val="7560"/>
              </a:lnSpc>
              <a:buFont typeface="Wingdings" panose="05000000000000000000" pitchFamily="2" charset="2"/>
              <a:buChar char="ü"/>
            </a:pPr>
            <a:r>
              <a:rPr lang="en-GB" sz="8000" dirty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8000" dirty="0" smtClean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verview of </a:t>
            </a:r>
            <a:r>
              <a:rPr lang="en-GB" sz="8000" dirty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Zones of </a:t>
            </a:r>
            <a:r>
              <a:rPr lang="en-GB" sz="8000" dirty="0" smtClean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</a:p>
          <a:p>
            <a:pPr marL="1823128" lvl="1" indent="-1143000">
              <a:lnSpc>
                <a:spcPts val="7560"/>
              </a:lnSpc>
              <a:buFont typeface="Wingdings" panose="05000000000000000000" pitchFamily="2" charset="2"/>
              <a:buChar char="ü"/>
            </a:pPr>
            <a:r>
              <a:rPr lang="en-GB" sz="8000" dirty="0" smtClean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self regulation and its importance</a:t>
            </a:r>
          </a:p>
          <a:p>
            <a:pPr marL="1823128" lvl="1" indent="-1143000">
              <a:lnSpc>
                <a:spcPts val="7560"/>
              </a:lnSpc>
              <a:buFont typeface="Wingdings" panose="05000000000000000000" pitchFamily="2" charset="2"/>
              <a:buChar char="ü"/>
            </a:pPr>
            <a:r>
              <a:rPr lang="en-GB" sz="8000" dirty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 we use in </a:t>
            </a:r>
            <a:r>
              <a:rPr lang="en-GB" sz="8000" dirty="0" smtClean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pPr marL="1823128" lvl="1" indent="-1143000">
              <a:lnSpc>
                <a:spcPts val="7560"/>
              </a:lnSpc>
              <a:buFont typeface="Wingdings" panose="05000000000000000000" pitchFamily="2" charset="2"/>
              <a:buChar char="ü"/>
            </a:pPr>
            <a:r>
              <a:rPr lang="en-GB" sz="8000" dirty="0" smtClean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GB" sz="8000" dirty="0">
                <a:latin typeface="NTPrint" panose="0300040000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practical strategies </a:t>
            </a:r>
            <a:endParaRPr lang="en-GB" sz="8000" dirty="0" smtClean="0">
              <a:latin typeface="NTPrint" panose="0300040000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82295" y="2223255"/>
            <a:ext cx="8339987" cy="7426359"/>
          </a:xfrm>
          <a:custGeom>
            <a:avLst/>
            <a:gdLst/>
            <a:ahLst/>
            <a:cxnLst/>
            <a:rect l="l" t="t" r="r" b="b"/>
            <a:pathLst>
              <a:path w="8339987" h="7426359">
                <a:moveTo>
                  <a:pt x="0" y="0"/>
                </a:moveTo>
                <a:lnTo>
                  <a:pt x="8339987" y="0"/>
                </a:lnTo>
                <a:lnTo>
                  <a:pt x="8339987" y="7426359"/>
                </a:lnTo>
                <a:lnTo>
                  <a:pt x="0" y="742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4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75397" y="200670"/>
            <a:ext cx="1215378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5600" u="none">
                <a:solidFill>
                  <a:srgbClr val="000000"/>
                </a:solidFill>
                <a:latin typeface="Poppins Medium"/>
              </a:rPr>
              <a:t>Our emotions can be divided into four colored zones:</a:t>
            </a:r>
          </a:p>
        </p:txBody>
      </p:sp>
      <p:sp>
        <p:nvSpPr>
          <p:cNvPr id="4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-970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371600" y="2327493"/>
            <a:ext cx="147601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TPrint" panose="03000400000000000000" pitchFamily="66" charset="0"/>
              </a:rPr>
              <a:t>It teaches pupils:</a:t>
            </a:r>
            <a:endParaRPr lang="en-GB" sz="5400" dirty="0">
              <a:latin typeface="NTPrint" panose="030004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NTPrint" panose="03000400000000000000" pitchFamily="66" charset="0"/>
              </a:rPr>
              <a:t>Vocabulary </a:t>
            </a:r>
            <a:r>
              <a:rPr lang="en-GB" sz="5400" dirty="0">
                <a:latin typeface="NTPrint" panose="03000400000000000000" pitchFamily="66" charset="0"/>
              </a:rPr>
              <a:t>of emotional terms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TPrint" panose="03000400000000000000" pitchFamily="66" charset="0"/>
              </a:rPr>
              <a:t>How </a:t>
            </a:r>
            <a:r>
              <a:rPr lang="en-US" sz="5400" dirty="0">
                <a:latin typeface="NTPrint" panose="03000400000000000000" pitchFamily="66" charset="0"/>
              </a:rPr>
              <a:t>to </a:t>
            </a:r>
            <a:r>
              <a:rPr lang="en-US" sz="5400" dirty="0" smtClean="0">
                <a:latin typeface="NTPrint" panose="03000400000000000000" pitchFamily="66" charset="0"/>
              </a:rPr>
              <a:t>recognize their </a:t>
            </a:r>
            <a:r>
              <a:rPr lang="en-US" sz="5400" dirty="0">
                <a:latin typeface="NTPrint" panose="03000400000000000000" pitchFamily="66" charset="0"/>
              </a:rPr>
              <a:t>own emotions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TPrint" panose="03000400000000000000" pitchFamily="66" charset="0"/>
              </a:rPr>
              <a:t>How </a:t>
            </a:r>
            <a:r>
              <a:rPr lang="en-US" sz="5400" dirty="0">
                <a:latin typeface="NTPrint" panose="03000400000000000000" pitchFamily="66" charset="0"/>
              </a:rPr>
              <a:t>to detect the emotions of others (read others’ facial expressions)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TPrint" panose="03000400000000000000" pitchFamily="66" charset="0"/>
              </a:rPr>
              <a:t>What </a:t>
            </a:r>
            <a:r>
              <a:rPr lang="en-US" sz="5400" dirty="0">
                <a:latin typeface="NTPrint" panose="03000400000000000000" pitchFamily="66" charset="0"/>
              </a:rPr>
              <a:t>may trigger certain emotions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TPrint" panose="03000400000000000000" pitchFamily="66" charset="0"/>
              </a:rPr>
              <a:t>How </a:t>
            </a:r>
            <a:r>
              <a:rPr lang="en-US" sz="5400" dirty="0">
                <a:latin typeface="NTPrint" panose="03000400000000000000" pitchFamily="66" charset="0"/>
              </a:rPr>
              <a:t>others may interpret their </a:t>
            </a:r>
            <a:r>
              <a:rPr lang="en-GB" sz="5400" noProof="1" smtClean="0">
                <a:latin typeface="NTPrint" panose="03000400000000000000" pitchFamily="66" charset="0"/>
              </a:rPr>
              <a:t>behaviour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5400" dirty="0" smtClean="0">
                <a:latin typeface="NTPrint" panose="03000400000000000000" pitchFamily="66" charset="0"/>
              </a:rPr>
              <a:t>Problem </a:t>
            </a:r>
            <a:r>
              <a:rPr lang="en-GB" sz="5400" dirty="0">
                <a:latin typeface="NTPrint" panose="03000400000000000000" pitchFamily="66" charset="0"/>
              </a:rPr>
              <a:t>solving skills</a:t>
            </a:r>
          </a:p>
          <a:p>
            <a:endParaRPr lang="en-GB" dirty="0"/>
          </a:p>
        </p:txBody>
      </p:sp>
      <p:grpSp>
        <p:nvGrpSpPr>
          <p:cNvPr id="7" name="Group 3"/>
          <p:cNvGrpSpPr/>
          <p:nvPr/>
        </p:nvGrpSpPr>
        <p:grpSpPr>
          <a:xfrm>
            <a:off x="1236793" y="336510"/>
            <a:ext cx="15451335" cy="1600200"/>
            <a:chOff x="0" y="0"/>
            <a:chExt cx="19488173" cy="4090272"/>
          </a:xfrm>
        </p:grpSpPr>
        <p:sp>
          <p:nvSpPr>
            <p:cNvPr id="10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1" name="TextBox 5"/>
          <p:cNvSpPr txBox="1"/>
          <p:nvPr/>
        </p:nvSpPr>
        <p:spPr>
          <a:xfrm>
            <a:off x="1519409" y="419345"/>
            <a:ext cx="15475330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6600" dirty="0" smtClean="0">
                <a:solidFill>
                  <a:srgbClr val="000000"/>
                </a:solidFill>
                <a:latin typeface="Poppins Medium"/>
              </a:rPr>
              <a:t>What are the Zones of Regulation? </a:t>
            </a:r>
            <a:endParaRPr lang="en-US" sz="6600" dirty="0">
              <a:solidFill>
                <a:srgbClr val="00000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60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-970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371600" y="2327493"/>
            <a:ext cx="147601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Provides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a </a:t>
            </a:r>
            <a:r>
              <a:rPr lang="en-US" sz="6000" b="1" dirty="0">
                <a:solidFill>
                  <a:srgbClr val="000000"/>
                </a:solidFill>
                <a:latin typeface="NTPrint" panose="03000400000000000000" pitchFamily="66" charset="0"/>
              </a:rPr>
              <a:t>common language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to discuss emotions </a:t>
            </a:r>
            <a:r>
              <a:rPr lang="en-US" sz="6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– a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language that is </a:t>
            </a:r>
            <a:r>
              <a:rPr lang="en-US" sz="6000" dirty="0" err="1" smtClean="0">
                <a:solidFill>
                  <a:srgbClr val="000000"/>
                </a:solidFill>
                <a:latin typeface="NTPrint" panose="03000400000000000000" pitchFamily="66" charset="0"/>
              </a:rPr>
              <a:t>non-judgemental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The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Zones of Regulation </a:t>
            </a:r>
            <a:r>
              <a:rPr lang="en-US" sz="6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is </a:t>
            </a:r>
            <a:r>
              <a:rPr lang="en-US" sz="6000" b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simple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for children to </a:t>
            </a:r>
            <a:r>
              <a:rPr lang="en-US" sz="6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understand but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is helpful for all!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000000"/>
              </a:solidFill>
              <a:latin typeface="NTPrint" panose="030004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rgbClr val="000000"/>
                </a:solidFill>
                <a:latin typeface="NTPrint" panose="03000400000000000000" pitchFamily="66" charset="0"/>
              </a:rPr>
              <a:t>The </a:t>
            </a:r>
            <a:r>
              <a:rPr lang="en-US" sz="6000" dirty="0">
                <a:solidFill>
                  <a:srgbClr val="000000"/>
                </a:solidFill>
                <a:latin typeface="NTPrint" panose="03000400000000000000" pitchFamily="66" charset="0"/>
              </a:rPr>
              <a:t>Zones </a:t>
            </a:r>
            <a:r>
              <a:rPr lang="en-GB" sz="6000" b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teach</a:t>
            </a:r>
            <a:r>
              <a:rPr lang="en-US" sz="6000" b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 healthy coping </a:t>
            </a:r>
            <a:r>
              <a:rPr lang="en-US" sz="6000" b="1" dirty="0">
                <a:solidFill>
                  <a:srgbClr val="000000"/>
                </a:solidFill>
                <a:latin typeface="NTPrint" panose="03000400000000000000" pitchFamily="66" charset="0"/>
              </a:rPr>
              <a:t>and regulation strategies</a:t>
            </a:r>
            <a:r>
              <a:rPr lang="en-US" sz="6000" b="1" dirty="0" smtClean="0">
                <a:solidFill>
                  <a:srgbClr val="000000"/>
                </a:solidFill>
                <a:latin typeface="NTPrint" panose="03000400000000000000" pitchFamily="66" charset="0"/>
              </a:rPr>
              <a:t>.</a:t>
            </a:r>
            <a:endParaRPr lang="en-US" sz="6000" dirty="0">
              <a:solidFill>
                <a:srgbClr val="000000"/>
              </a:solidFill>
              <a:latin typeface="NTPrint" panose="03000400000000000000" pitchFamily="66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236793" y="336510"/>
            <a:ext cx="15451335" cy="1600200"/>
            <a:chOff x="0" y="0"/>
            <a:chExt cx="19488173" cy="4090272"/>
          </a:xfrm>
        </p:grpSpPr>
        <p:sp>
          <p:nvSpPr>
            <p:cNvPr id="10" name="Freeform 4"/>
            <p:cNvSpPr/>
            <p:nvPr/>
          </p:nvSpPr>
          <p:spPr>
            <a:xfrm>
              <a:off x="0" y="-4073"/>
              <a:ext cx="19494564" cy="4096875"/>
            </a:xfrm>
            <a:custGeom>
              <a:avLst/>
              <a:gdLst/>
              <a:ahLst/>
              <a:cxnLst/>
              <a:rect l="l" t="t" r="r" b="b"/>
              <a:pathLst>
                <a:path w="19494564" h="4096875">
                  <a:moveTo>
                    <a:pt x="18866786" y="4042397"/>
                  </a:moveTo>
                  <a:cubicBezTo>
                    <a:pt x="18866786" y="4042397"/>
                    <a:pt x="18135912" y="4096875"/>
                    <a:pt x="15437355" y="4094254"/>
                  </a:cubicBezTo>
                  <a:cubicBezTo>
                    <a:pt x="6950519" y="4092091"/>
                    <a:pt x="1057074" y="4084267"/>
                    <a:pt x="1057074" y="4084267"/>
                  </a:cubicBezTo>
                  <a:cubicBezTo>
                    <a:pt x="812932" y="4075433"/>
                    <a:pt x="449110" y="4054202"/>
                    <a:pt x="282371" y="3996025"/>
                  </a:cubicBezTo>
                  <a:cubicBezTo>
                    <a:pt x="4469" y="3899061"/>
                    <a:pt x="0" y="3725783"/>
                    <a:pt x="0" y="3016761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389528" y="15681"/>
                    <a:pt x="12307974" y="7673"/>
                  </a:cubicBezTo>
                  <a:cubicBezTo>
                    <a:pt x="17916984" y="0"/>
                    <a:pt x="18633717" y="6979"/>
                    <a:pt x="18633717" y="6979"/>
                  </a:cubicBezTo>
                  <a:cubicBezTo>
                    <a:pt x="19002025" y="14458"/>
                    <a:pt x="19140284" y="42638"/>
                    <a:pt x="19338026" y="165219"/>
                  </a:cubicBezTo>
                  <a:cubicBezTo>
                    <a:pt x="19489041" y="258836"/>
                    <a:pt x="19494564" y="476157"/>
                    <a:pt x="19485425" y="3016731"/>
                  </a:cubicBezTo>
                  <a:cubicBezTo>
                    <a:pt x="19485423" y="3843748"/>
                    <a:pt x="19442640" y="3992335"/>
                    <a:pt x="18866786" y="4042397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11" name="TextBox 5"/>
          <p:cNvSpPr txBox="1"/>
          <p:nvPr/>
        </p:nvSpPr>
        <p:spPr>
          <a:xfrm>
            <a:off x="1519409" y="419345"/>
            <a:ext cx="15475330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6600" dirty="0" smtClean="0">
                <a:solidFill>
                  <a:srgbClr val="000000"/>
                </a:solidFill>
                <a:latin typeface="Poppins Medium"/>
              </a:rPr>
              <a:t>Why use the Zones of Regulation? </a:t>
            </a:r>
            <a:endParaRPr lang="en-US" sz="6600" dirty="0">
              <a:solidFill>
                <a:srgbClr val="000000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96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3AF71-C237-4A6C-A59B-7350E6AF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55" y="817382"/>
            <a:ext cx="6264696" cy="8790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7EF78D-087F-41AB-A454-F6A7DC70A0AD}"/>
              </a:ext>
            </a:extLst>
          </p:cNvPr>
          <p:cNvSpPr txBox="1"/>
          <p:nvPr/>
        </p:nvSpPr>
        <p:spPr>
          <a:xfrm>
            <a:off x="9684062" y="4792292"/>
            <a:ext cx="5616624" cy="3323987"/>
          </a:xfrm>
          <a:custGeom>
            <a:avLst/>
            <a:gdLst>
              <a:gd name="connsiteX0" fmla="*/ 0 w 3744416"/>
              <a:gd name="connsiteY0" fmla="*/ 0 h 2677656"/>
              <a:gd name="connsiteX1" fmla="*/ 661513 w 3744416"/>
              <a:gd name="connsiteY1" fmla="*/ 0 h 2677656"/>
              <a:gd name="connsiteX2" fmla="*/ 1285583 w 3744416"/>
              <a:gd name="connsiteY2" fmla="*/ 0 h 2677656"/>
              <a:gd name="connsiteX3" fmla="*/ 1872208 w 3744416"/>
              <a:gd name="connsiteY3" fmla="*/ 0 h 2677656"/>
              <a:gd name="connsiteX4" fmla="*/ 2496277 w 3744416"/>
              <a:gd name="connsiteY4" fmla="*/ 0 h 2677656"/>
              <a:gd name="connsiteX5" fmla="*/ 3082903 w 3744416"/>
              <a:gd name="connsiteY5" fmla="*/ 0 h 2677656"/>
              <a:gd name="connsiteX6" fmla="*/ 3744416 w 3744416"/>
              <a:gd name="connsiteY6" fmla="*/ 0 h 2677656"/>
              <a:gd name="connsiteX7" fmla="*/ 3744416 w 3744416"/>
              <a:gd name="connsiteY7" fmla="*/ 669414 h 2677656"/>
              <a:gd name="connsiteX8" fmla="*/ 3744416 w 3744416"/>
              <a:gd name="connsiteY8" fmla="*/ 1365605 h 2677656"/>
              <a:gd name="connsiteX9" fmla="*/ 3744416 w 3744416"/>
              <a:gd name="connsiteY9" fmla="*/ 1954689 h 2677656"/>
              <a:gd name="connsiteX10" fmla="*/ 3744416 w 3744416"/>
              <a:gd name="connsiteY10" fmla="*/ 2677656 h 2677656"/>
              <a:gd name="connsiteX11" fmla="*/ 3232679 w 3744416"/>
              <a:gd name="connsiteY11" fmla="*/ 2677656 h 2677656"/>
              <a:gd name="connsiteX12" fmla="*/ 2720942 w 3744416"/>
              <a:gd name="connsiteY12" fmla="*/ 2677656 h 2677656"/>
              <a:gd name="connsiteX13" fmla="*/ 2209205 w 3744416"/>
              <a:gd name="connsiteY13" fmla="*/ 2677656 h 2677656"/>
              <a:gd name="connsiteX14" fmla="*/ 1622580 w 3744416"/>
              <a:gd name="connsiteY14" fmla="*/ 2677656 h 2677656"/>
              <a:gd name="connsiteX15" fmla="*/ 1073399 w 3744416"/>
              <a:gd name="connsiteY15" fmla="*/ 2677656 h 2677656"/>
              <a:gd name="connsiteX16" fmla="*/ 0 w 3744416"/>
              <a:gd name="connsiteY16" fmla="*/ 2677656 h 2677656"/>
              <a:gd name="connsiteX17" fmla="*/ 0 w 3744416"/>
              <a:gd name="connsiteY17" fmla="*/ 2061795 h 2677656"/>
              <a:gd name="connsiteX18" fmla="*/ 0 w 3744416"/>
              <a:gd name="connsiteY18" fmla="*/ 1392381 h 2677656"/>
              <a:gd name="connsiteX19" fmla="*/ 0 w 3744416"/>
              <a:gd name="connsiteY19" fmla="*/ 669414 h 2677656"/>
              <a:gd name="connsiteX20" fmla="*/ 0 w 3744416"/>
              <a:gd name="connsiteY20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44416" h="2677656" extrusionOk="0">
                <a:moveTo>
                  <a:pt x="0" y="0"/>
                </a:moveTo>
                <a:cubicBezTo>
                  <a:pt x="290414" y="-22252"/>
                  <a:pt x="417664" y="-19555"/>
                  <a:pt x="661513" y="0"/>
                </a:cubicBezTo>
                <a:cubicBezTo>
                  <a:pt x="905362" y="19555"/>
                  <a:pt x="1041103" y="-20631"/>
                  <a:pt x="1285583" y="0"/>
                </a:cubicBezTo>
                <a:cubicBezTo>
                  <a:pt x="1530063" y="20631"/>
                  <a:pt x="1599381" y="-12170"/>
                  <a:pt x="1872208" y="0"/>
                </a:cubicBezTo>
                <a:cubicBezTo>
                  <a:pt x="2145036" y="12170"/>
                  <a:pt x="2332803" y="21987"/>
                  <a:pt x="2496277" y="0"/>
                </a:cubicBezTo>
                <a:cubicBezTo>
                  <a:pt x="2659751" y="-21987"/>
                  <a:pt x="2909702" y="12971"/>
                  <a:pt x="3082903" y="0"/>
                </a:cubicBezTo>
                <a:cubicBezTo>
                  <a:pt x="3256104" y="-12971"/>
                  <a:pt x="3423046" y="-4513"/>
                  <a:pt x="3744416" y="0"/>
                </a:cubicBezTo>
                <a:cubicBezTo>
                  <a:pt x="3732525" y="288842"/>
                  <a:pt x="3727786" y="509424"/>
                  <a:pt x="3744416" y="669414"/>
                </a:cubicBezTo>
                <a:cubicBezTo>
                  <a:pt x="3761046" y="829404"/>
                  <a:pt x="3778404" y="1104776"/>
                  <a:pt x="3744416" y="1365605"/>
                </a:cubicBezTo>
                <a:cubicBezTo>
                  <a:pt x="3710428" y="1626434"/>
                  <a:pt x="3720990" y="1727655"/>
                  <a:pt x="3744416" y="1954689"/>
                </a:cubicBezTo>
                <a:cubicBezTo>
                  <a:pt x="3767842" y="2181723"/>
                  <a:pt x="3754308" y="2316533"/>
                  <a:pt x="3744416" y="2677656"/>
                </a:cubicBezTo>
                <a:cubicBezTo>
                  <a:pt x="3622320" y="2666009"/>
                  <a:pt x="3363981" y="2701903"/>
                  <a:pt x="3232679" y="2677656"/>
                </a:cubicBezTo>
                <a:cubicBezTo>
                  <a:pt x="3101377" y="2653409"/>
                  <a:pt x="2909146" y="2677710"/>
                  <a:pt x="2720942" y="2677656"/>
                </a:cubicBezTo>
                <a:cubicBezTo>
                  <a:pt x="2532738" y="2677602"/>
                  <a:pt x="2391334" y="2694457"/>
                  <a:pt x="2209205" y="2677656"/>
                </a:cubicBezTo>
                <a:cubicBezTo>
                  <a:pt x="2027076" y="2660855"/>
                  <a:pt x="1899185" y="2683016"/>
                  <a:pt x="1622580" y="2677656"/>
                </a:cubicBezTo>
                <a:cubicBezTo>
                  <a:pt x="1345975" y="2672296"/>
                  <a:pt x="1280601" y="2689840"/>
                  <a:pt x="1073399" y="2677656"/>
                </a:cubicBezTo>
                <a:cubicBezTo>
                  <a:pt x="866197" y="2665472"/>
                  <a:pt x="456466" y="2667909"/>
                  <a:pt x="0" y="2677656"/>
                </a:cubicBezTo>
                <a:cubicBezTo>
                  <a:pt x="28136" y="2391800"/>
                  <a:pt x="23468" y="2357590"/>
                  <a:pt x="0" y="2061795"/>
                </a:cubicBezTo>
                <a:cubicBezTo>
                  <a:pt x="-23468" y="1766000"/>
                  <a:pt x="-9504" y="1657662"/>
                  <a:pt x="0" y="1392381"/>
                </a:cubicBezTo>
                <a:cubicBezTo>
                  <a:pt x="9504" y="1127100"/>
                  <a:pt x="-4528" y="990709"/>
                  <a:pt x="0" y="669414"/>
                </a:cubicBezTo>
                <a:cubicBezTo>
                  <a:pt x="4528" y="348119"/>
                  <a:pt x="-13071" y="331907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011045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atin typeface="NTPrint" panose="03000400000000000000" pitchFamily="66" charset="0"/>
              </a:rPr>
              <a:t>The Green Zone, like a green light, is when you are “good to go.” If you are in the Green Zone, you may feel happy, calm, and focused.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E4B866-B4F5-48FA-A720-E1530C6DD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469" y="1970125"/>
            <a:ext cx="5514218" cy="255274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461CF503-92C1-4CCE-B035-01C485612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366" y="3091274"/>
            <a:ext cx="1802153" cy="1802153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11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9531F-EEBA-4EAB-A4F8-03BB2116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04900"/>
            <a:ext cx="5791200" cy="8326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E94C3-FF6B-4DA7-A30A-BD0A4CFE0D99}"/>
              </a:ext>
            </a:extLst>
          </p:cNvPr>
          <p:cNvSpPr txBox="1"/>
          <p:nvPr/>
        </p:nvSpPr>
        <p:spPr>
          <a:xfrm>
            <a:off x="9380930" y="4686300"/>
            <a:ext cx="5782815" cy="3785652"/>
          </a:xfrm>
          <a:custGeom>
            <a:avLst/>
            <a:gdLst>
              <a:gd name="connsiteX0" fmla="*/ 0 w 3526085"/>
              <a:gd name="connsiteY0" fmla="*/ 0 h 2092881"/>
              <a:gd name="connsiteX1" fmla="*/ 587681 w 3526085"/>
              <a:gd name="connsiteY1" fmla="*/ 0 h 2092881"/>
              <a:gd name="connsiteX2" fmla="*/ 1245883 w 3526085"/>
              <a:gd name="connsiteY2" fmla="*/ 0 h 2092881"/>
              <a:gd name="connsiteX3" fmla="*/ 1904086 w 3526085"/>
              <a:gd name="connsiteY3" fmla="*/ 0 h 2092881"/>
              <a:gd name="connsiteX4" fmla="*/ 2421245 w 3526085"/>
              <a:gd name="connsiteY4" fmla="*/ 0 h 2092881"/>
              <a:gd name="connsiteX5" fmla="*/ 3008926 w 3526085"/>
              <a:gd name="connsiteY5" fmla="*/ 0 h 2092881"/>
              <a:gd name="connsiteX6" fmla="*/ 3526085 w 3526085"/>
              <a:gd name="connsiteY6" fmla="*/ 0 h 2092881"/>
              <a:gd name="connsiteX7" fmla="*/ 3526085 w 3526085"/>
              <a:gd name="connsiteY7" fmla="*/ 697627 h 2092881"/>
              <a:gd name="connsiteX8" fmla="*/ 3526085 w 3526085"/>
              <a:gd name="connsiteY8" fmla="*/ 1332468 h 2092881"/>
              <a:gd name="connsiteX9" fmla="*/ 3526085 w 3526085"/>
              <a:gd name="connsiteY9" fmla="*/ 2092881 h 2092881"/>
              <a:gd name="connsiteX10" fmla="*/ 2973665 w 3526085"/>
              <a:gd name="connsiteY10" fmla="*/ 2092881 h 2092881"/>
              <a:gd name="connsiteX11" fmla="*/ 2350723 w 3526085"/>
              <a:gd name="connsiteY11" fmla="*/ 2092881 h 2092881"/>
              <a:gd name="connsiteX12" fmla="*/ 1833564 w 3526085"/>
              <a:gd name="connsiteY12" fmla="*/ 2092881 h 2092881"/>
              <a:gd name="connsiteX13" fmla="*/ 1316405 w 3526085"/>
              <a:gd name="connsiteY13" fmla="*/ 2092881 h 2092881"/>
              <a:gd name="connsiteX14" fmla="*/ 693463 w 3526085"/>
              <a:gd name="connsiteY14" fmla="*/ 2092881 h 2092881"/>
              <a:gd name="connsiteX15" fmla="*/ 0 w 3526085"/>
              <a:gd name="connsiteY15" fmla="*/ 2092881 h 2092881"/>
              <a:gd name="connsiteX16" fmla="*/ 0 w 3526085"/>
              <a:gd name="connsiteY16" fmla="*/ 1458040 h 2092881"/>
              <a:gd name="connsiteX17" fmla="*/ 0 w 3526085"/>
              <a:gd name="connsiteY17" fmla="*/ 781342 h 2092881"/>
              <a:gd name="connsiteX18" fmla="*/ 0 w 3526085"/>
              <a:gd name="connsiteY18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26085" h="2092881" extrusionOk="0">
                <a:moveTo>
                  <a:pt x="0" y="0"/>
                </a:moveTo>
                <a:cubicBezTo>
                  <a:pt x="126216" y="2457"/>
                  <a:pt x="367196" y="-10779"/>
                  <a:pt x="587681" y="0"/>
                </a:cubicBezTo>
                <a:cubicBezTo>
                  <a:pt x="808166" y="10779"/>
                  <a:pt x="1002889" y="-3232"/>
                  <a:pt x="1245883" y="0"/>
                </a:cubicBezTo>
                <a:cubicBezTo>
                  <a:pt x="1488877" y="3232"/>
                  <a:pt x="1639675" y="-27346"/>
                  <a:pt x="1904086" y="0"/>
                </a:cubicBezTo>
                <a:cubicBezTo>
                  <a:pt x="2168497" y="27346"/>
                  <a:pt x="2185249" y="-23027"/>
                  <a:pt x="2421245" y="0"/>
                </a:cubicBezTo>
                <a:cubicBezTo>
                  <a:pt x="2657241" y="23027"/>
                  <a:pt x="2757703" y="24491"/>
                  <a:pt x="3008926" y="0"/>
                </a:cubicBezTo>
                <a:cubicBezTo>
                  <a:pt x="3260149" y="-24491"/>
                  <a:pt x="3312234" y="-21174"/>
                  <a:pt x="3526085" y="0"/>
                </a:cubicBezTo>
                <a:cubicBezTo>
                  <a:pt x="3539800" y="273998"/>
                  <a:pt x="3510882" y="378064"/>
                  <a:pt x="3526085" y="697627"/>
                </a:cubicBezTo>
                <a:cubicBezTo>
                  <a:pt x="3541288" y="1017190"/>
                  <a:pt x="3546793" y="1199764"/>
                  <a:pt x="3526085" y="1332468"/>
                </a:cubicBezTo>
                <a:cubicBezTo>
                  <a:pt x="3505377" y="1465172"/>
                  <a:pt x="3509825" y="1737075"/>
                  <a:pt x="3526085" y="2092881"/>
                </a:cubicBezTo>
                <a:cubicBezTo>
                  <a:pt x="3256506" y="2072143"/>
                  <a:pt x="3171500" y="2092945"/>
                  <a:pt x="2973665" y="2092881"/>
                </a:cubicBezTo>
                <a:cubicBezTo>
                  <a:pt x="2775830" y="2092817"/>
                  <a:pt x="2536814" y="2118349"/>
                  <a:pt x="2350723" y="2092881"/>
                </a:cubicBezTo>
                <a:cubicBezTo>
                  <a:pt x="2164632" y="2067413"/>
                  <a:pt x="2059191" y="2118688"/>
                  <a:pt x="1833564" y="2092881"/>
                </a:cubicBezTo>
                <a:cubicBezTo>
                  <a:pt x="1607937" y="2067074"/>
                  <a:pt x="1483365" y="2102501"/>
                  <a:pt x="1316405" y="2092881"/>
                </a:cubicBezTo>
                <a:cubicBezTo>
                  <a:pt x="1149445" y="2083261"/>
                  <a:pt x="911953" y="2071133"/>
                  <a:pt x="693463" y="2092881"/>
                </a:cubicBezTo>
                <a:cubicBezTo>
                  <a:pt x="474973" y="2114629"/>
                  <a:pt x="330123" y="2059187"/>
                  <a:pt x="0" y="2092881"/>
                </a:cubicBezTo>
                <a:cubicBezTo>
                  <a:pt x="-31501" y="1907463"/>
                  <a:pt x="-7234" y="1657882"/>
                  <a:pt x="0" y="1458040"/>
                </a:cubicBezTo>
                <a:cubicBezTo>
                  <a:pt x="7234" y="1258198"/>
                  <a:pt x="-25797" y="1002719"/>
                  <a:pt x="0" y="781342"/>
                </a:cubicBezTo>
                <a:cubicBezTo>
                  <a:pt x="25797" y="559965"/>
                  <a:pt x="-29136" y="219633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62872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TPrint" panose="03000400000000000000" pitchFamily="66" charset="0"/>
              </a:rPr>
              <a:t>When you’re in the blue zone, your body is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TPrint" panose="03000400000000000000" pitchFamily="66" charset="0"/>
              </a:rPr>
              <a:t>running slow, such as when you are tired, sick,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TPrint" panose="03000400000000000000" pitchFamily="66" charset="0"/>
              </a:rPr>
              <a:t>sad or bored.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BE0D4-A267-472E-BC66-41E1AF0E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409700"/>
            <a:ext cx="6113434" cy="28194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BA949068-FCD6-4CF2-8485-7C6F321866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89" r="3022" b="5211"/>
          <a:stretch/>
        </p:blipFill>
        <p:spPr>
          <a:xfrm>
            <a:off x="2840636" y="3334688"/>
            <a:ext cx="1742975" cy="1933229"/>
          </a:xfrm>
          <a:prstGeom prst="rect">
            <a:avLst/>
          </a:prstGeom>
        </p:spPr>
      </p:pic>
      <p:sp>
        <p:nvSpPr>
          <p:cNvPr id="14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832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91509-C414-46FD-8251-50A0219F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87" y="1104900"/>
            <a:ext cx="5789240" cy="8235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11E4A-C889-4BEC-BDE2-296368AD4657}"/>
              </a:ext>
            </a:extLst>
          </p:cNvPr>
          <p:cNvSpPr txBox="1"/>
          <p:nvPr/>
        </p:nvSpPr>
        <p:spPr>
          <a:xfrm>
            <a:off x="8382000" y="4838700"/>
            <a:ext cx="7010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TPrint" panose="03000400000000000000" pitchFamily="66" charset="0"/>
              </a:rPr>
              <a:t>The yellow zone describes when you start to lose control, such as when you are frustrated, overwhelmed, silly, wiggly, excited, worried, anxious or surprised. It is a good idea to use caution when you are in the yellow zone.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8E2AB-FD9E-4047-B88D-7F9FEE4B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1333500"/>
            <a:ext cx="6091910" cy="27377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074" y="3238500"/>
            <a:ext cx="1905000" cy="195557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47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" b="-78054"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CA69C-C751-4427-B3A4-1DCB1337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53" y="1272100"/>
            <a:ext cx="5726088" cy="8063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40C81-33BF-4CF5-897B-02AEF4F614AA}"/>
              </a:ext>
            </a:extLst>
          </p:cNvPr>
          <p:cNvSpPr txBox="1"/>
          <p:nvPr/>
        </p:nvSpPr>
        <p:spPr>
          <a:xfrm>
            <a:off x="9144000" y="4588092"/>
            <a:ext cx="6934200" cy="4154984"/>
          </a:xfrm>
          <a:custGeom>
            <a:avLst/>
            <a:gdLst>
              <a:gd name="connsiteX0" fmla="*/ 0 w 3802645"/>
              <a:gd name="connsiteY0" fmla="*/ 0 h 2800767"/>
              <a:gd name="connsiteX1" fmla="*/ 633774 w 3802645"/>
              <a:gd name="connsiteY1" fmla="*/ 0 h 2800767"/>
              <a:gd name="connsiteX2" fmla="*/ 1229522 w 3802645"/>
              <a:gd name="connsiteY2" fmla="*/ 0 h 2800767"/>
              <a:gd name="connsiteX3" fmla="*/ 1787243 w 3802645"/>
              <a:gd name="connsiteY3" fmla="*/ 0 h 2800767"/>
              <a:gd name="connsiteX4" fmla="*/ 2497070 w 3802645"/>
              <a:gd name="connsiteY4" fmla="*/ 0 h 2800767"/>
              <a:gd name="connsiteX5" fmla="*/ 3016765 w 3802645"/>
              <a:gd name="connsiteY5" fmla="*/ 0 h 2800767"/>
              <a:gd name="connsiteX6" fmla="*/ 3802645 w 3802645"/>
              <a:gd name="connsiteY6" fmla="*/ 0 h 2800767"/>
              <a:gd name="connsiteX7" fmla="*/ 3802645 w 3802645"/>
              <a:gd name="connsiteY7" fmla="*/ 588161 h 2800767"/>
              <a:gd name="connsiteX8" fmla="*/ 3802645 w 3802645"/>
              <a:gd name="connsiteY8" fmla="*/ 1148314 h 2800767"/>
              <a:gd name="connsiteX9" fmla="*/ 3802645 w 3802645"/>
              <a:gd name="connsiteY9" fmla="*/ 1736476 h 2800767"/>
              <a:gd name="connsiteX10" fmla="*/ 3802645 w 3802645"/>
              <a:gd name="connsiteY10" fmla="*/ 2800767 h 2800767"/>
              <a:gd name="connsiteX11" fmla="*/ 3168871 w 3802645"/>
              <a:gd name="connsiteY11" fmla="*/ 2800767 h 2800767"/>
              <a:gd name="connsiteX12" fmla="*/ 2535097 w 3802645"/>
              <a:gd name="connsiteY12" fmla="*/ 2800767 h 2800767"/>
              <a:gd name="connsiteX13" fmla="*/ 1977375 w 3802645"/>
              <a:gd name="connsiteY13" fmla="*/ 2800767 h 2800767"/>
              <a:gd name="connsiteX14" fmla="*/ 1305575 w 3802645"/>
              <a:gd name="connsiteY14" fmla="*/ 2800767 h 2800767"/>
              <a:gd name="connsiteX15" fmla="*/ 785880 w 3802645"/>
              <a:gd name="connsiteY15" fmla="*/ 2800767 h 2800767"/>
              <a:gd name="connsiteX16" fmla="*/ 0 w 3802645"/>
              <a:gd name="connsiteY16" fmla="*/ 2800767 h 2800767"/>
              <a:gd name="connsiteX17" fmla="*/ 0 w 3802645"/>
              <a:gd name="connsiteY17" fmla="*/ 2212606 h 2800767"/>
              <a:gd name="connsiteX18" fmla="*/ 0 w 3802645"/>
              <a:gd name="connsiteY18" fmla="*/ 1624445 h 2800767"/>
              <a:gd name="connsiteX19" fmla="*/ 0 w 3802645"/>
              <a:gd name="connsiteY19" fmla="*/ 1120307 h 2800767"/>
              <a:gd name="connsiteX20" fmla="*/ 0 w 3802645"/>
              <a:gd name="connsiteY20" fmla="*/ 532146 h 2800767"/>
              <a:gd name="connsiteX21" fmla="*/ 0 w 3802645"/>
              <a:gd name="connsiteY21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02645" h="2800767" extrusionOk="0">
                <a:moveTo>
                  <a:pt x="0" y="0"/>
                </a:moveTo>
                <a:cubicBezTo>
                  <a:pt x="313979" y="-11675"/>
                  <a:pt x="339743" y="9966"/>
                  <a:pt x="633774" y="0"/>
                </a:cubicBezTo>
                <a:cubicBezTo>
                  <a:pt x="927805" y="-9966"/>
                  <a:pt x="1011460" y="-9888"/>
                  <a:pt x="1229522" y="0"/>
                </a:cubicBezTo>
                <a:cubicBezTo>
                  <a:pt x="1447584" y="9888"/>
                  <a:pt x="1529194" y="12741"/>
                  <a:pt x="1787243" y="0"/>
                </a:cubicBezTo>
                <a:cubicBezTo>
                  <a:pt x="2045292" y="-12741"/>
                  <a:pt x="2172851" y="-12217"/>
                  <a:pt x="2497070" y="0"/>
                </a:cubicBezTo>
                <a:cubicBezTo>
                  <a:pt x="2821289" y="12217"/>
                  <a:pt x="2895323" y="4669"/>
                  <a:pt x="3016765" y="0"/>
                </a:cubicBezTo>
                <a:cubicBezTo>
                  <a:pt x="3138207" y="-4669"/>
                  <a:pt x="3582286" y="10324"/>
                  <a:pt x="3802645" y="0"/>
                </a:cubicBezTo>
                <a:cubicBezTo>
                  <a:pt x="3810752" y="163882"/>
                  <a:pt x="3805963" y="416528"/>
                  <a:pt x="3802645" y="588161"/>
                </a:cubicBezTo>
                <a:cubicBezTo>
                  <a:pt x="3799327" y="759794"/>
                  <a:pt x="3804195" y="991380"/>
                  <a:pt x="3802645" y="1148314"/>
                </a:cubicBezTo>
                <a:cubicBezTo>
                  <a:pt x="3801095" y="1305248"/>
                  <a:pt x="3782905" y="1510816"/>
                  <a:pt x="3802645" y="1736476"/>
                </a:cubicBezTo>
                <a:cubicBezTo>
                  <a:pt x="3822385" y="1962136"/>
                  <a:pt x="3754269" y="2341190"/>
                  <a:pt x="3802645" y="2800767"/>
                </a:cubicBezTo>
                <a:cubicBezTo>
                  <a:pt x="3634559" y="2795326"/>
                  <a:pt x="3476204" y="2796195"/>
                  <a:pt x="3168871" y="2800767"/>
                </a:cubicBezTo>
                <a:cubicBezTo>
                  <a:pt x="2861538" y="2805339"/>
                  <a:pt x="2719632" y="2826382"/>
                  <a:pt x="2535097" y="2800767"/>
                </a:cubicBezTo>
                <a:cubicBezTo>
                  <a:pt x="2350562" y="2775152"/>
                  <a:pt x="2123897" y="2810760"/>
                  <a:pt x="1977375" y="2800767"/>
                </a:cubicBezTo>
                <a:cubicBezTo>
                  <a:pt x="1830853" y="2790774"/>
                  <a:pt x="1604041" y="2832501"/>
                  <a:pt x="1305575" y="2800767"/>
                </a:cubicBezTo>
                <a:cubicBezTo>
                  <a:pt x="1007109" y="2769033"/>
                  <a:pt x="945890" y="2808790"/>
                  <a:pt x="785880" y="2800767"/>
                </a:cubicBezTo>
                <a:cubicBezTo>
                  <a:pt x="625871" y="2792744"/>
                  <a:pt x="217709" y="2766985"/>
                  <a:pt x="0" y="2800767"/>
                </a:cubicBezTo>
                <a:cubicBezTo>
                  <a:pt x="-20833" y="2602811"/>
                  <a:pt x="26979" y="2465385"/>
                  <a:pt x="0" y="2212606"/>
                </a:cubicBezTo>
                <a:cubicBezTo>
                  <a:pt x="-26979" y="1959827"/>
                  <a:pt x="1124" y="1894341"/>
                  <a:pt x="0" y="1624445"/>
                </a:cubicBezTo>
                <a:cubicBezTo>
                  <a:pt x="-1124" y="1354549"/>
                  <a:pt x="-2026" y="1318086"/>
                  <a:pt x="0" y="1120307"/>
                </a:cubicBezTo>
                <a:cubicBezTo>
                  <a:pt x="2026" y="922528"/>
                  <a:pt x="-19297" y="720387"/>
                  <a:pt x="0" y="532146"/>
                </a:cubicBezTo>
                <a:cubicBezTo>
                  <a:pt x="19297" y="343905"/>
                  <a:pt x="-4039" y="141845"/>
                  <a:pt x="0" y="0"/>
                </a:cubicBezTo>
                <a:close/>
              </a:path>
            </a:pathLst>
          </a:custGeom>
          <a:noFill/>
          <a:ln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xmlns="" sd="15957548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TPrint" panose="03000400000000000000" pitchFamily="66" charset="0"/>
              </a:rPr>
              <a:t>The red zone is reserved for extreme emotions like terror, uncontrolled anger, and aggression. When you are in the Red Zone, you are out of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TPrint" panose="03000400000000000000" pitchFamily="66" charset="0"/>
              </a:rPr>
              <a:t>control, have trouble making good decisions, and must STOP to regulate.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8284C-02DE-4FC9-A9E6-8E390899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09700"/>
            <a:ext cx="6495884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7BF78-054D-4973-B26B-5D66512EF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70"/>
          <a:stretch/>
        </p:blipFill>
        <p:spPr>
          <a:xfrm rot="374829">
            <a:off x="4727668" y="6032580"/>
            <a:ext cx="1522111" cy="1543630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>
          <a:xfrm rot="1790823">
            <a:off x="-883245" y="-1501746"/>
            <a:ext cx="3823890" cy="3003492"/>
          </a:xfrm>
          <a:custGeom>
            <a:avLst/>
            <a:gdLst/>
            <a:ahLst/>
            <a:cxnLst/>
            <a:rect l="l" t="t" r="r" b="b"/>
            <a:pathLst>
              <a:path w="3823890" h="3003492">
                <a:moveTo>
                  <a:pt x="0" y="0"/>
                </a:moveTo>
                <a:lnTo>
                  <a:pt x="3823890" y="0"/>
                </a:lnTo>
                <a:lnTo>
                  <a:pt x="3823890" y="3003492"/>
                </a:lnTo>
                <a:lnTo>
                  <a:pt x="0" y="300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rot="-1289336">
            <a:off x="13727520" y="8201486"/>
            <a:ext cx="5124006" cy="1188298"/>
          </a:xfrm>
          <a:custGeom>
            <a:avLst/>
            <a:gdLst/>
            <a:ahLst/>
            <a:cxnLst/>
            <a:rect l="l" t="t" r="r" b="b"/>
            <a:pathLst>
              <a:path w="5124006" h="1188298">
                <a:moveTo>
                  <a:pt x="0" y="0"/>
                </a:moveTo>
                <a:lnTo>
                  <a:pt x="5124006" y="0"/>
                </a:lnTo>
                <a:lnTo>
                  <a:pt x="5124006" y="1188297"/>
                </a:lnTo>
                <a:lnTo>
                  <a:pt x="0" y="1188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991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729</Words>
  <Application>Microsoft Office PowerPoint</Application>
  <PresentationFormat>Custom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Poppins Medium</vt:lpstr>
      <vt:lpstr>Twinkl SemiBold</vt:lpstr>
      <vt:lpstr>NTPrint</vt:lpstr>
      <vt:lpstr>Calibri</vt:lpstr>
      <vt:lpstr>Wingdings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Blue And Red Handwritten Zones of Regulation SEL Social and Emotional Learning Education Presentation</dc:title>
  <dc:creator>Charis Buchanan</dc:creator>
  <cp:lastModifiedBy>Miss Buchanan</cp:lastModifiedBy>
  <cp:revision>25</cp:revision>
  <dcterms:created xsi:type="dcterms:W3CDTF">2006-08-16T00:00:00Z</dcterms:created>
  <dcterms:modified xsi:type="dcterms:W3CDTF">2024-10-06T17:12:33Z</dcterms:modified>
  <dc:identifier>DAF0heY3Ro0</dc:identifier>
</cp:coreProperties>
</file>